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80152" autoAdjust="0"/>
  </p:normalViewPr>
  <p:slideViewPr>
    <p:cSldViewPr>
      <p:cViewPr varScale="1">
        <p:scale>
          <a:sx n="46" d="100"/>
          <a:sy n="46" d="100"/>
        </p:scale>
        <p:origin x="51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0653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155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BDFDEC6-6488-4E90-890D-4E733A749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685152"/>
            <a:ext cx="11172680" cy="59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6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6992070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1580430"/>
            <a:ext cx="5677467" cy="6252055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1AE455-CB8F-4CD8-A048-E28147C4E946}"/>
              </a:ext>
            </a:extLst>
          </p:cNvPr>
          <p:cNvSpPr txBox="1"/>
          <p:nvPr/>
        </p:nvSpPr>
        <p:spPr>
          <a:xfrm>
            <a:off x="11581832" y="837474"/>
            <a:ext cx="624896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600" i="0" dirty="0">
                <a:solidFill>
                  <a:srgbClr val="0D0D0D"/>
                </a:solidFill>
                <a:effectLst/>
                <a:latin typeface="Graphik Regular" panose="020B0503030202060203"/>
              </a:rPr>
              <a:t>Unique Categories: I've analyzed the data and found that there are a total </a:t>
            </a:r>
            <a:r>
              <a:rPr lang="en-US" sz="3600" i="0">
                <a:solidFill>
                  <a:srgbClr val="0D0D0D"/>
                </a:solidFill>
                <a:effectLst/>
                <a:latin typeface="Graphik Regular" panose="020B0503030202060203"/>
              </a:rPr>
              <a:t>of 16 </a:t>
            </a:r>
            <a:r>
              <a:rPr lang="en-US" sz="3600" i="0" dirty="0">
                <a:solidFill>
                  <a:srgbClr val="0D0D0D"/>
                </a:solidFill>
                <a:effectLst/>
                <a:latin typeface="Graphik Regular" panose="020B0503030202060203"/>
              </a:rPr>
              <a:t>unique categories. </a:t>
            </a:r>
          </a:p>
          <a:p>
            <a:pPr algn="l">
              <a:buFont typeface="+mj-lt"/>
              <a:buAutoNum type="arabicPeriod"/>
            </a:pPr>
            <a:r>
              <a:rPr lang="en-US" sz="3600" i="0" dirty="0">
                <a:solidFill>
                  <a:srgbClr val="0D0D0D"/>
                </a:solidFill>
                <a:effectLst/>
                <a:latin typeface="Graphik Regular" panose="020B0503030202060203"/>
              </a:rPr>
              <a:t>Reactions to the Most Popular Category: The most popular category on the platform has garnered significant attention, with a total of 1897 reactions. </a:t>
            </a:r>
          </a:p>
          <a:p>
            <a:pPr algn="l">
              <a:buFont typeface="+mj-lt"/>
              <a:buAutoNum type="arabicPeriod"/>
            </a:pPr>
            <a:r>
              <a:rPr lang="en-US" sz="3600" i="0" dirty="0">
                <a:solidFill>
                  <a:srgbClr val="0D0D0D"/>
                </a:solidFill>
                <a:effectLst/>
                <a:latin typeface="Graphik Regular" panose="020B0503030202060203"/>
              </a:rPr>
              <a:t>Month with the Most Posts: Upon examining the posting patterns, it appears that May had the highest number of posts. </a:t>
            </a:r>
            <a:endParaRPr lang="en-IN" sz="3600" dirty="0"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941B8B-7B59-4F99-A87E-C2194C5128C7}"/>
              </a:ext>
            </a:extLst>
          </p:cNvPr>
          <p:cNvSpPr txBox="1"/>
          <p:nvPr/>
        </p:nvSpPr>
        <p:spPr>
          <a:xfrm>
            <a:off x="8610600" y="2476500"/>
            <a:ext cx="69913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Graphik Regular" panose="020B0503030202060203"/>
              </a:rPr>
              <a:t>Social Buzz is a fast growing technology unicorn that need to adapt quickly to it's global scale. Accenture has begun a 3 month POC focusing on these tasks: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 An audit of Social Buzz's big data practice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 Recommendations for a successful IPO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Analysis to find Social Buzz's top 5 most popular categories of content</a:t>
            </a:r>
            <a:endParaRPr lang="en-IN" sz="3200" dirty="0"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4676F-4BF7-4D92-97F1-CAA4810D7E08}"/>
              </a:ext>
            </a:extLst>
          </p:cNvPr>
          <p:cNvSpPr txBox="1"/>
          <p:nvPr/>
        </p:nvSpPr>
        <p:spPr>
          <a:xfrm>
            <a:off x="685800" y="4076700"/>
            <a:ext cx="8532263" cy="384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4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Over </a:t>
            </a:r>
            <a:r>
              <a:rPr lang="en-US" sz="4000" b="1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100000</a:t>
            </a:r>
            <a:r>
              <a:rPr lang="en-US" sz="4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posts per day </a:t>
            </a:r>
            <a:r>
              <a:rPr lang="en-US" sz="4000" b="1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36,500,000</a:t>
            </a:r>
            <a:r>
              <a:rPr lang="en-US" sz="4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pieces of content per year!</a:t>
            </a:r>
          </a:p>
          <a:p>
            <a:pPr algn="just">
              <a:lnSpc>
                <a:spcPts val="60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  <a:p>
            <a:pPr algn="just">
              <a:lnSpc>
                <a:spcPts val="6000"/>
              </a:lnSpc>
            </a:pP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to find Social Buzz's top 5 most popular categories of content</a:t>
            </a:r>
            <a:endParaRPr lang="en-IN" sz="32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2553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00ABBF-E6B8-4AC5-8B04-A07E66A018D6}"/>
              </a:ext>
            </a:extLst>
          </p:cNvPr>
          <p:cNvSpPr txBox="1"/>
          <p:nvPr/>
        </p:nvSpPr>
        <p:spPr>
          <a:xfrm>
            <a:off x="14175404" y="1389969"/>
            <a:ext cx="3657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raphik Regular" panose="020B0503030202060203"/>
              </a:rPr>
              <a:t>Andrew Fleming 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Graphik Regular" panose="020B0503030202060203"/>
              </a:rPr>
              <a:t>Chief Technical Architect</a:t>
            </a:r>
            <a:endParaRPr lang="en-IN" sz="2400" dirty="0">
              <a:latin typeface="Graphik Regular" panose="020B0503030202060203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70F732-B27F-45FD-81C3-E12E04D048A6}"/>
              </a:ext>
            </a:extLst>
          </p:cNvPr>
          <p:cNvSpPr txBox="1"/>
          <p:nvPr/>
        </p:nvSpPr>
        <p:spPr>
          <a:xfrm>
            <a:off x="14325600" y="4546241"/>
            <a:ext cx="3048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raphik Regular" panose="020B0503030202060203"/>
              </a:rPr>
              <a:t>Marcus </a:t>
            </a:r>
            <a:r>
              <a:rPr lang="en-US" sz="2800" b="1" dirty="0" err="1">
                <a:solidFill>
                  <a:srgbClr val="000000"/>
                </a:solidFill>
                <a:latin typeface="Graphik Regular" panose="020B0503030202060203"/>
              </a:rPr>
              <a:t>Rompton</a:t>
            </a:r>
            <a:r>
              <a:rPr lang="en-US" sz="2800" b="1" dirty="0">
                <a:solidFill>
                  <a:srgbClr val="000000"/>
                </a:solidFill>
                <a:latin typeface="Graphik Regular" panose="020B0503030202060203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raphik Regular" panose="020B0503030202060203"/>
              </a:rPr>
              <a:t>Senior Principle</a:t>
            </a:r>
            <a:endParaRPr lang="en-IN" sz="2400" dirty="0">
              <a:solidFill>
                <a:srgbClr val="000000"/>
              </a:solidFill>
              <a:latin typeface="Graphik Regular" panose="020B0503030202060203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F6A2A-2A79-4B9F-BA9B-EDBF5B8031D7}"/>
              </a:ext>
            </a:extLst>
          </p:cNvPr>
          <p:cNvSpPr txBox="1"/>
          <p:nvPr/>
        </p:nvSpPr>
        <p:spPr>
          <a:xfrm>
            <a:off x="14480204" y="7940278"/>
            <a:ext cx="304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raphik Regular" panose="020B0503030202060203"/>
              </a:rPr>
              <a:t>Samarjith M N</a:t>
            </a:r>
          </a:p>
          <a:p>
            <a:r>
              <a:rPr lang="en-US" sz="2400" dirty="0">
                <a:solidFill>
                  <a:srgbClr val="000000"/>
                </a:solidFill>
                <a:latin typeface="Graphik Regular" panose="020B0503030202060203"/>
              </a:rPr>
              <a:t>Data Analyst</a:t>
            </a:r>
            <a:endParaRPr lang="en-IN" sz="2400" dirty="0">
              <a:solidFill>
                <a:srgbClr val="000000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6BCD7A-75C4-4AE9-B01F-DD4E7F4631C3}"/>
              </a:ext>
            </a:extLst>
          </p:cNvPr>
          <p:cNvSpPr txBox="1"/>
          <p:nvPr/>
        </p:nvSpPr>
        <p:spPr>
          <a:xfrm>
            <a:off x="11837785" y="7965905"/>
            <a:ext cx="535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Uncover the Insights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5616F0-C58D-4DB0-8661-8FA0C729E786}"/>
              </a:ext>
            </a:extLst>
          </p:cNvPr>
          <p:cNvSpPr txBox="1"/>
          <p:nvPr/>
        </p:nvSpPr>
        <p:spPr>
          <a:xfrm>
            <a:off x="5962368" y="2966771"/>
            <a:ext cx="535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raphik Regular" panose="020B0503030202060203"/>
              </a:rPr>
              <a:t>Data Cleaning</a:t>
            </a:r>
            <a:endParaRPr lang="en-IN" sz="32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F52A73-009D-4305-A1E1-74F9B48EB668}"/>
              </a:ext>
            </a:extLst>
          </p:cNvPr>
          <p:cNvSpPr txBox="1"/>
          <p:nvPr/>
        </p:nvSpPr>
        <p:spPr>
          <a:xfrm>
            <a:off x="7994450" y="4415083"/>
            <a:ext cx="535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raphik Regular" panose="020B0503030202060203"/>
              </a:rPr>
              <a:t>Data Modeling</a:t>
            </a:r>
            <a:endParaRPr lang="en-IN" sz="32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D02280-0966-4382-B3D1-278FB24115D8}"/>
              </a:ext>
            </a:extLst>
          </p:cNvPr>
          <p:cNvSpPr txBox="1"/>
          <p:nvPr/>
        </p:nvSpPr>
        <p:spPr>
          <a:xfrm>
            <a:off x="4168440" y="1534971"/>
            <a:ext cx="535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Understanding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A7FF17-BAB7-44CB-A40A-1EF92B72E967}"/>
              </a:ext>
            </a:extLst>
          </p:cNvPr>
          <p:cNvSpPr txBox="1"/>
          <p:nvPr/>
        </p:nvSpPr>
        <p:spPr>
          <a:xfrm>
            <a:off x="9887363" y="6190494"/>
            <a:ext cx="5359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raphik Regular" panose="020B0503030202060203"/>
              </a:rPr>
              <a:t>Data Analysis &amp; Visualization</a:t>
            </a:r>
            <a:endParaRPr lang="en-IN" sz="3200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CACEE-63BB-40F9-B1A8-26C13F047F2A}"/>
              </a:ext>
            </a:extLst>
          </p:cNvPr>
          <p:cNvSpPr txBox="1"/>
          <p:nvPr/>
        </p:nvSpPr>
        <p:spPr>
          <a:xfrm>
            <a:off x="3031258" y="2193049"/>
            <a:ext cx="1312142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Graphik Regular" panose="020B0503030202060203"/>
              </a:rPr>
              <a:t>16</a:t>
            </a:r>
            <a:endParaRPr lang="en-US" sz="6000" b="0" i="0" dirty="0">
              <a:solidFill>
                <a:schemeClr val="accent4">
                  <a:lumMod val="75000"/>
                </a:schemeClr>
              </a:solidFill>
              <a:effectLst/>
              <a:latin typeface="Graphik Regular" panose="020B050303020206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20F60-5AB4-436B-8018-9982D8D162AF}"/>
              </a:ext>
            </a:extLst>
          </p:cNvPr>
          <p:cNvSpPr txBox="1"/>
          <p:nvPr/>
        </p:nvSpPr>
        <p:spPr>
          <a:xfrm>
            <a:off x="7002691" y="5279980"/>
            <a:ext cx="362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Reactions to “Animal” Posts</a:t>
            </a:r>
            <a:endParaRPr lang="en-IN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62EAF-1E35-4915-A94C-56B2C72B3BF6}"/>
              </a:ext>
            </a:extLst>
          </p:cNvPr>
          <p:cNvSpPr txBox="1"/>
          <p:nvPr/>
        </p:nvSpPr>
        <p:spPr>
          <a:xfrm>
            <a:off x="2213914" y="5143499"/>
            <a:ext cx="251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Unique</a:t>
            </a:r>
          </a:p>
          <a:p>
            <a:pPr algn="ctr"/>
            <a:r>
              <a:rPr lang="en-US" sz="3600" dirty="0"/>
              <a:t>Categories</a:t>
            </a:r>
            <a:endParaRPr lang="en-IN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D9AA2-EDB1-4706-8581-9C4E96FE09CC}"/>
              </a:ext>
            </a:extLst>
          </p:cNvPr>
          <p:cNvSpPr txBox="1"/>
          <p:nvPr/>
        </p:nvSpPr>
        <p:spPr>
          <a:xfrm>
            <a:off x="12915217" y="5143500"/>
            <a:ext cx="2514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Month with Most Posts</a:t>
            </a:r>
            <a:endParaRPr lang="en-IN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8D914-0EEE-43B4-8570-7D72BC407A4B}"/>
              </a:ext>
            </a:extLst>
          </p:cNvPr>
          <p:cNvSpPr txBox="1"/>
          <p:nvPr/>
        </p:nvSpPr>
        <p:spPr>
          <a:xfrm>
            <a:off x="13178738" y="2445984"/>
            <a:ext cx="1847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Graphik Regular" panose="020B0503030202060203"/>
              </a:rPr>
              <a:t>May</a:t>
            </a:r>
            <a:endParaRPr lang="en-IN" sz="6000" dirty="0">
              <a:solidFill>
                <a:schemeClr val="accent4">
                  <a:lumMod val="75000"/>
                </a:schemeClr>
              </a:solidFill>
              <a:latin typeface="Graphik Regular" panose="020B05030302020602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7E971-A9AB-47D0-9272-576EDA026FBA}"/>
              </a:ext>
            </a:extLst>
          </p:cNvPr>
          <p:cNvSpPr txBox="1"/>
          <p:nvPr/>
        </p:nvSpPr>
        <p:spPr>
          <a:xfrm>
            <a:off x="7714306" y="2445984"/>
            <a:ext cx="2481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Graphik Regular" panose="020B0503030202060203"/>
              </a:rPr>
              <a:t>1897</a:t>
            </a:r>
            <a:endParaRPr lang="en-IN" sz="6000" dirty="0">
              <a:solidFill>
                <a:schemeClr val="accent4">
                  <a:lumMod val="75000"/>
                </a:schemeClr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11B4629-755E-4698-94C3-4DE50143F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801" y="2171700"/>
            <a:ext cx="9215400" cy="6152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1A3C647-5411-4363-9F33-034890022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9" y="1685152"/>
            <a:ext cx="9982201" cy="6639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FD5D11-9BF0-40B1-A70E-B5331D959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62" y="1508627"/>
            <a:ext cx="4153836" cy="72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260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Graphik Regular</vt:lpstr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samarjith M N</cp:lastModifiedBy>
  <cp:revision>19</cp:revision>
  <dcterms:created xsi:type="dcterms:W3CDTF">2006-08-16T00:00:00Z</dcterms:created>
  <dcterms:modified xsi:type="dcterms:W3CDTF">2024-03-09T09:49:04Z</dcterms:modified>
  <dc:identifier>DAEhDyfaYKE</dc:identifier>
</cp:coreProperties>
</file>